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7" r:id="rId3"/>
    <p:sldId id="272" r:id="rId4"/>
    <p:sldId id="288" r:id="rId5"/>
    <p:sldId id="257" r:id="rId6"/>
    <p:sldId id="264" r:id="rId7"/>
    <p:sldId id="286" r:id="rId8"/>
    <p:sldId id="287" r:id="rId9"/>
    <p:sldId id="284" r:id="rId10"/>
    <p:sldId id="259" r:id="rId11"/>
    <p:sldId id="285" r:id="rId12"/>
    <p:sldId id="289" r:id="rId13"/>
    <p:sldId id="279" r:id="rId14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6"/>
    </p:embeddedFont>
    <p:embeddedFont>
      <p:font typeface="Lato Light" panose="020F0502020204030203" pitchFamily="34" charset="77"/>
      <p:regular r:id="rId17"/>
      <p:bold r:id="rId18"/>
      <p:italic r:id="rId19"/>
      <p:boldItalic r:id="rId20"/>
    </p:embeddedFont>
    <p:embeddedFont>
      <p:font typeface="Lato Hairline" panose="020F0502020204030203" pitchFamily="34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98FA"/>
    <a:srgbClr val="B44605"/>
    <a:srgbClr val="FFC000"/>
    <a:srgbClr val="C0CEE7"/>
    <a:srgbClr val="FC618E"/>
    <a:srgbClr val="F335C5"/>
    <a:srgbClr val="FFFFCC"/>
    <a:srgbClr val="EE2305"/>
    <a:srgbClr val="FD3804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0A7E34-5B34-4290-8618-9BF260E07AC2}">
  <a:tblStyle styleId="{5A0A7E34-5B34-4290-8618-9BF260E07A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49" autoAdjust="0"/>
    <p:restoredTop sz="63256" autoAdjust="0"/>
  </p:normalViewPr>
  <p:slideViewPr>
    <p:cSldViewPr snapToGrid="0">
      <p:cViewPr varScale="1">
        <p:scale>
          <a:sx n="88" d="100"/>
          <a:sy n="88" d="100"/>
        </p:scale>
        <p:origin x="1680" y="176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Spotipy</a:t>
            </a:r>
            <a:r>
              <a:rPr lang="en-US" dirty="0"/>
              <a:t> (the Python wrapper we relied on) does not refresh tokens automatically</a:t>
            </a:r>
          </a:p>
          <a:p>
            <a:r>
              <a:rPr lang="en-US" dirty="0"/>
              <a:t>Web Playback SDK is in ‘Beta’ and not fully functional. Also a crucial endpoint in the Spotify Web API seems to have an unresolved bug (opened this past June on GitHub).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261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5559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 idx="4294967295"/>
          </p:nvPr>
        </p:nvSpPr>
        <p:spPr>
          <a:xfrm>
            <a:off x="1687717" y="2350770"/>
            <a:ext cx="5768975" cy="11588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CN" dirty="0"/>
            </a:br>
            <a:r>
              <a:rPr lang="en-US" altLang="zh-CN" sz="4000" dirty="0">
                <a:solidFill>
                  <a:schemeClr val="bg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Music Sharing App</a:t>
            </a:r>
            <a:endParaRPr dirty="0">
              <a:solidFill>
                <a:schemeClr val="bg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Google Shape;60;p13">
            <a:extLst>
              <a:ext uri="{FF2B5EF4-FFF2-40B4-BE49-F238E27FC236}">
                <a16:creationId xmlns:a16="http://schemas.microsoft.com/office/drawing/2014/main" id="{1792AFA0-60C6-4BBC-B812-388B68AD8BD9}"/>
              </a:ext>
            </a:extLst>
          </p:cNvPr>
          <p:cNvSpPr txBox="1">
            <a:spLocks/>
          </p:cNvSpPr>
          <p:nvPr/>
        </p:nvSpPr>
        <p:spPr>
          <a:xfrm>
            <a:off x="1687717" y="1490515"/>
            <a:ext cx="5768565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algn="ctr"/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Hot</a:t>
            </a:r>
            <a:r>
              <a:rPr lang="en-US" sz="6000" dirty="0"/>
              <a:t> </a:t>
            </a:r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9F779FE-F914-45F5-B528-04EB24EF1E8D}"/>
              </a:ext>
            </a:extLst>
          </p:cNvPr>
          <p:cNvSpPr txBox="1"/>
          <p:nvPr/>
        </p:nvSpPr>
        <p:spPr>
          <a:xfrm>
            <a:off x="6949440" y="4160520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Lato" panose="020F0502020204030203" pitchFamily="34" charset="0"/>
              </a:rPr>
              <a:t>Team 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799" y="2424223"/>
            <a:ext cx="4176823" cy="16143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Moving on to Next Week</a:t>
            </a:r>
            <a:endParaRPr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FFE278A-264F-4889-B8FB-66370C470D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15" name="Google Shape;112;p20">
            <a:extLst>
              <a:ext uri="{FF2B5EF4-FFF2-40B4-BE49-F238E27FC236}">
                <a16:creationId xmlns:a16="http://schemas.microsoft.com/office/drawing/2014/main" id="{C5C3EA37-087B-4720-92CA-789F0758BC0F}"/>
              </a:ext>
            </a:extLst>
          </p:cNvPr>
          <p:cNvSpPr txBox="1">
            <a:spLocks/>
          </p:cNvSpPr>
          <p:nvPr/>
        </p:nvSpPr>
        <p:spPr>
          <a:xfrm>
            <a:off x="374649" y="334452"/>
            <a:ext cx="585603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Lato Light"/>
              <a:buNone/>
              <a:defRPr sz="14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spcBef>
                <a:spcPts val="600"/>
              </a:spcBef>
            </a:pPr>
            <a:r>
              <a:rPr lang="en-US" sz="3600" b="1" dirty="0">
                <a:solidFill>
                  <a:srgbClr val="0070C0"/>
                </a:solidFill>
                <a:latin typeface="Lato Hairline" panose="020B0604020202020204" charset="0"/>
              </a:rPr>
              <a:t>Primary Goal: </a:t>
            </a:r>
          </a:p>
          <a:p>
            <a:pPr marL="0" indent="0">
              <a:spcBef>
                <a:spcPts val="600"/>
              </a:spcBef>
            </a:pPr>
            <a:r>
              <a:rPr lang="en-US" sz="4000" b="1" dirty="0">
                <a:solidFill>
                  <a:srgbClr val="0099FF"/>
                </a:solidFill>
                <a:latin typeface="Lato Hairline" panose="020B0604020202020204" charset="0"/>
              </a:rPr>
              <a:t>Integration</a:t>
            </a:r>
            <a:r>
              <a:rPr lang="en-US" sz="3600" b="1" dirty="0">
                <a:solidFill>
                  <a:srgbClr val="0099FF"/>
                </a:solidFill>
                <a:latin typeface="Lato Hairline" panose="020B0604020202020204" charset="0"/>
              </a:rPr>
              <a:t> of separate parts</a:t>
            </a:r>
          </a:p>
          <a:p>
            <a:pPr marL="0" indent="0">
              <a:spcBef>
                <a:spcPts val="600"/>
              </a:spcBef>
            </a:pPr>
            <a:endParaRPr lang="en-US" sz="3600" dirty="0">
              <a:solidFill>
                <a:srgbClr val="0099FF"/>
              </a:solidFill>
              <a:latin typeface="Lato Hairline" panose="020B0604020202020204" charset="0"/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F7F43D31-C9C1-4AB6-90D1-DF6BB7875A6A}"/>
              </a:ext>
            </a:extLst>
          </p:cNvPr>
          <p:cNvSpPr/>
          <p:nvPr/>
        </p:nvSpPr>
        <p:spPr>
          <a:xfrm>
            <a:off x="252155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01269C7D-4FA6-4F81-86A0-4F7FEF931FC7}"/>
              </a:ext>
            </a:extLst>
          </p:cNvPr>
          <p:cNvSpPr/>
          <p:nvPr/>
        </p:nvSpPr>
        <p:spPr>
          <a:xfrm>
            <a:off x="252155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Add People to Room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665F9DD-E0C2-4365-B081-6FF72300A7E8}"/>
              </a:ext>
            </a:extLst>
          </p:cNvPr>
          <p:cNvSpPr/>
          <p:nvPr/>
        </p:nvSpPr>
        <p:spPr>
          <a:xfrm>
            <a:off x="2218159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Explore Nearby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232C4591-0517-4521-955E-8E23D00A2B17}"/>
              </a:ext>
            </a:extLst>
          </p:cNvPr>
          <p:cNvSpPr/>
          <p:nvPr/>
        </p:nvSpPr>
        <p:spPr>
          <a:xfrm>
            <a:off x="2218159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Search Room by DJ or by Room No.</a:t>
            </a:r>
          </a:p>
        </p:txBody>
      </p:sp>
      <p:sp>
        <p:nvSpPr>
          <p:cNvPr id="20" name="矩形: 剪去对角 19">
            <a:extLst>
              <a:ext uri="{FF2B5EF4-FFF2-40B4-BE49-F238E27FC236}">
                <a16:creationId xmlns:a16="http://schemas.microsoft.com/office/drawing/2014/main" id="{441C3113-D942-45D0-B6BA-9B205EFA60C9}"/>
              </a:ext>
            </a:extLst>
          </p:cNvPr>
          <p:cNvSpPr/>
          <p:nvPr/>
        </p:nvSpPr>
        <p:spPr>
          <a:xfrm>
            <a:off x="4572000" y="3371504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More Animation</a:t>
            </a:r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275165CC-7041-42B9-A41F-9C5BD6882BA6}"/>
              </a:ext>
            </a:extLst>
          </p:cNvPr>
          <p:cNvSpPr/>
          <p:nvPr/>
        </p:nvSpPr>
        <p:spPr>
          <a:xfrm>
            <a:off x="4572000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sp>
        <p:nvSpPr>
          <p:cNvPr id="22" name="矩形: 剪去对角 21">
            <a:extLst>
              <a:ext uri="{FF2B5EF4-FFF2-40B4-BE49-F238E27FC236}">
                <a16:creationId xmlns:a16="http://schemas.microsoft.com/office/drawing/2014/main" id="{648E1E73-4036-4BFD-8A01-2836F2634C76}"/>
              </a:ext>
            </a:extLst>
          </p:cNvPr>
          <p:cNvSpPr/>
          <p:nvPr/>
        </p:nvSpPr>
        <p:spPr>
          <a:xfrm>
            <a:off x="4572000" y="4143003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Add/Block People to Room </a:t>
            </a:r>
          </a:p>
        </p:txBody>
      </p:sp>
      <p:sp>
        <p:nvSpPr>
          <p:cNvPr id="25" name="矩形: 对角圆角 24">
            <a:extLst>
              <a:ext uri="{FF2B5EF4-FFF2-40B4-BE49-F238E27FC236}">
                <a16:creationId xmlns:a16="http://schemas.microsoft.com/office/drawing/2014/main" id="{DB11AAB5-7137-435D-94EE-080AFFF2BA78}"/>
              </a:ext>
            </a:extLst>
          </p:cNvPr>
          <p:cNvSpPr/>
          <p:nvPr/>
        </p:nvSpPr>
        <p:spPr>
          <a:xfrm>
            <a:off x="252155" y="4268315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Vote for the Playlist</a:t>
            </a: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6AAB44C1-8424-42D9-92A2-AFD22BAB94E4}"/>
              </a:ext>
            </a:extLst>
          </p:cNvPr>
          <p:cNvSpPr/>
          <p:nvPr/>
        </p:nvSpPr>
        <p:spPr>
          <a:xfrm>
            <a:off x="6413715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Display Lyrics / Album cover</a:t>
            </a:r>
          </a:p>
        </p:txBody>
      </p:sp>
      <p:sp>
        <p:nvSpPr>
          <p:cNvPr id="13" name="矩形: 对角圆角 12">
            <a:extLst>
              <a:ext uri="{FF2B5EF4-FFF2-40B4-BE49-F238E27FC236}">
                <a16:creationId xmlns:a16="http://schemas.microsoft.com/office/drawing/2014/main" id="{FEB3B199-3DEB-41A0-AC2B-4B1740F72950}"/>
              </a:ext>
            </a:extLst>
          </p:cNvPr>
          <p:cNvSpPr/>
          <p:nvPr/>
        </p:nvSpPr>
        <p:spPr>
          <a:xfrm>
            <a:off x="2218159" y="429446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Play the Playlist in  order</a:t>
            </a:r>
          </a:p>
        </p:txBody>
      </p:sp>
    </p:spTree>
    <p:extLst>
      <p:ext uri="{BB962C8B-B14F-4D97-AF65-F5344CB8AC3E}">
        <p14:creationId xmlns:p14="http://schemas.microsoft.com/office/powerpoint/2010/main" val="3771620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C173142-54D2-47A3-B4D7-9088B061D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143050"/>
            <a:ext cx="5511300" cy="857400"/>
          </a:xfrm>
        </p:spPr>
        <p:txBody>
          <a:bodyPr/>
          <a:lstStyle/>
          <a:p>
            <a:r>
              <a:rPr lang="en-US" sz="2800" b="1" dirty="0"/>
              <a:t>Summary: </a:t>
            </a:r>
            <a:br>
              <a:rPr lang="en-US" sz="2800" dirty="0"/>
            </a:br>
            <a:r>
              <a:rPr lang="en-US" sz="2800" dirty="0"/>
              <a:t>we are Team 26,</a:t>
            </a:r>
            <a:br>
              <a:rPr lang="en-US" sz="2800" dirty="0"/>
            </a:br>
            <a:r>
              <a:rPr lang="en-US" sz="2800" dirty="0"/>
              <a:t>Our project: Hot Pot is a Music Sharing App, which supports: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C46EA50-6B79-45B7-A898-CFEF13F50B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EFDB98-6220-4806-857C-AFAB5764DADB}"/>
              </a:ext>
            </a:extLst>
          </p:cNvPr>
          <p:cNvSpPr txBox="1"/>
          <p:nvPr/>
        </p:nvSpPr>
        <p:spPr>
          <a:xfrm>
            <a:off x="815340" y="2647868"/>
            <a:ext cx="4747260" cy="1890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Create a room and invite people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Share Spotify Playlist in real time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Connect businesses with Hot Pot rooms so customers can vote for what songs are played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952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>
            <a:spLocks noGrp="1"/>
          </p:cNvSpPr>
          <p:nvPr>
            <p:ph type="ctrTitle" idx="4294967295"/>
          </p:nvPr>
        </p:nvSpPr>
        <p:spPr>
          <a:xfrm>
            <a:off x="2140050" y="1372195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4294967295"/>
          </p:nvPr>
        </p:nvSpPr>
        <p:spPr>
          <a:xfrm>
            <a:off x="2140050" y="2571750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Any questions?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Hot Pot?</a:t>
            </a:r>
            <a:endParaRPr dirty="0"/>
          </a:p>
        </p:txBody>
      </p:sp>
      <p:sp>
        <p:nvSpPr>
          <p:cNvPr id="143" name="Google Shape;143;p2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2194546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Share Music Together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457200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Multiple Users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3931892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Real-time 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484511-613C-469E-9F24-A4D2BE034A6B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4673600"/>
            <a:ext cx="549275" cy="393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2" name="My Movie">
            <a:hlinkClick r:id="" action="ppaction://media"/>
            <a:extLst>
              <a:ext uri="{FF2B5EF4-FFF2-40B4-BE49-F238E27FC236}">
                <a16:creationId xmlns:a16="http://schemas.microsoft.com/office/drawing/2014/main" id="{4A532A57-9B7F-400F-8A31-B7B5D467A4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1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5" name="Google Shape;66;p14">
            <a:extLst>
              <a:ext uri="{FF2B5EF4-FFF2-40B4-BE49-F238E27FC236}">
                <a16:creationId xmlns:a16="http://schemas.microsoft.com/office/drawing/2014/main" id="{BC340A81-7DD3-4BB1-A699-539011F99008}"/>
              </a:ext>
            </a:extLst>
          </p:cNvPr>
          <p:cNvSpPr txBox="1">
            <a:spLocks/>
          </p:cNvSpPr>
          <p:nvPr/>
        </p:nvSpPr>
        <p:spPr>
          <a:xfrm>
            <a:off x="4873159" y="941660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End P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ages</a:t>
            </a:r>
            <a:endParaRPr lang="en-US" sz="20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E1AB31EF-5FE8-49BE-BEB7-0B3DE8EDEA7A}"/>
              </a:ext>
            </a:extLst>
          </p:cNvPr>
          <p:cNvSpPr/>
          <p:nvPr/>
        </p:nvSpPr>
        <p:spPr>
          <a:xfrm>
            <a:off x="437928" y="243163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F109D0B0-C625-4478-A16C-5090FBE49145}"/>
              </a:ext>
            </a:extLst>
          </p:cNvPr>
          <p:cNvSpPr/>
          <p:nvPr/>
        </p:nvSpPr>
        <p:spPr>
          <a:xfrm>
            <a:off x="2498973" y="246568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EE47C6E-61C6-4865-9305-BFBBD772D6CA}"/>
              </a:ext>
            </a:extLst>
          </p:cNvPr>
          <p:cNvSpPr/>
          <p:nvPr/>
        </p:nvSpPr>
        <p:spPr>
          <a:xfrm>
            <a:off x="417667" y="331298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ACFD1EA0-9E41-4F30-9370-F55039BDEEAE}"/>
              </a:ext>
            </a:extLst>
          </p:cNvPr>
          <p:cNvSpPr/>
          <p:nvPr/>
        </p:nvSpPr>
        <p:spPr>
          <a:xfrm>
            <a:off x="2474036" y="331298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20" name="矩形: 对角圆角 19">
            <a:extLst>
              <a:ext uri="{FF2B5EF4-FFF2-40B4-BE49-F238E27FC236}">
                <a16:creationId xmlns:a16="http://schemas.microsoft.com/office/drawing/2014/main" id="{3E7E377E-11E7-4CE0-9F91-15D3B702C641}"/>
              </a:ext>
            </a:extLst>
          </p:cNvPr>
          <p:cNvSpPr/>
          <p:nvPr/>
        </p:nvSpPr>
        <p:spPr>
          <a:xfrm>
            <a:off x="385423" y="413034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21" name="矩形: 对角圆角 20">
            <a:extLst>
              <a:ext uri="{FF2B5EF4-FFF2-40B4-BE49-F238E27FC236}">
                <a16:creationId xmlns:a16="http://schemas.microsoft.com/office/drawing/2014/main" id="{9A564976-D069-497C-8191-FF4B0B7EB2C8}"/>
              </a:ext>
            </a:extLst>
          </p:cNvPr>
          <p:cNvSpPr/>
          <p:nvPr/>
        </p:nvSpPr>
        <p:spPr>
          <a:xfrm>
            <a:off x="2500817" y="413034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2" name="矩形: 对角圆角 21">
            <a:extLst>
              <a:ext uri="{FF2B5EF4-FFF2-40B4-BE49-F238E27FC236}">
                <a16:creationId xmlns:a16="http://schemas.microsoft.com/office/drawing/2014/main" id="{AEBA80E7-A9DE-41C1-9EFE-B662A4A733A7}"/>
              </a:ext>
            </a:extLst>
          </p:cNvPr>
          <p:cNvSpPr/>
          <p:nvPr/>
        </p:nvSpPr>
        <p:spPr>
          <a:xfrm>
            <a:off x="453523" y="161106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A125971A-2820-43B7-B70A-310EF24E4058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7" name="矩形: 剪去对角 26">
            <a:extLst>
              <a:ext uri="{FF2B5EF4-FFF2-40B4-BE49-F238E27FC236}">
                <a16:creationId xmlns:a16="http://schemas.microsoft.com/office/drawing/2014/main" id="{DC4B9672-2E38-409C-ACEC-FECEA355870A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E7CE62F3-CD70-442C-B140-AEA015860090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矩形: 剪去对角 28">
            <a:extLst>
              <a:ext uri="{FF2B5EF4-FFF2-40B4-BE49-F238E27FC236}">
                <a16:creationId xmlns:a16="http://schemas.microsoft.com/office/drawing/2014/main" id="{9A4649B4-F0C0-4265-9FAB-84B2D3532254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30" name="矩形: 剪去对角 29">
            <a:extLst>
              <a:ext uri="{FF2B5EF4-FFF2-40B4-BE49-F238E27FC236}">
                <a16:creationId xmlns:a16="http://schemas.microsoft.com/office/drawing/2014/main" id="{07994108-6C85-4DDD-856F-882C71F781B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32" name="矩形: 剪去对角 31">
            <a:extLst>
              <a:ext uri="{FF2B5EF4-FFF2-40B4-BE49-F238E27FC236}">
                <a16:creationId xmlns:a16="http://schemas.microsoft.com/office/drawing/2014/main" id="{F1094D05-B7A7-4DFB-9173-D0611D2516F1}"/>
              </a:ext>
            </a:extLst>
          </p:cNvPr>
          <p:cNvSpPr/>
          <p:nvPr/>
        </p:nvSpPr>
        <p:spPr>
          <a:xfrm>
            <a:off x="5001370" y="163188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User/Room Setting</a:t>
            </a: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A81F77A-FE04-4ACF-80B7-2C61BFF60E4C}"/>
              </a:ext>
            </a:extLst>
          </p:cNvPr>
          <p:cNvCxnSpPr>
            <a:cxnSpLocks/>
          </p:cNvCxnSpPr>
          <p:nvPr/>
        </p:nvCxnSpPr>
        <p:spPr>
          <a:xfrm flipH="1">
            <a:off x="4530406" y="1040524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Google Shape;66;p14">
            <a:extLst>
              <a:ext uri="{FF2B5EF4-FFF2-40B4-BE49-F238E27FC236}">
                <a16:creationId xmlns:a16="http://schemas.microsoft.com/office/drawing/2014/main" id="{549DB227-EF96-44FB-9D5C-6D4862EEA0D1}"/>
              </a:ext>
            </a:extLst>
          </p:cNvPr>
          <p:cNvSpPr txBox="1">
            <a:spLocks/>
          </p:cNvSpPr>
          <p:nvPr/>
        </p:nvSpPr>
        <p:spPr>
          <a:xfrm>
            <a:off x="412280" y="941659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potify 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Back End</a:t>
            </a:r>
            <a:endParaRPr lang="en-US" sz="18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矩形: 剪去对角 37">
            <a:extLst>
              <a:ext uri="{FF2B5EF4-FFF2-40B4-BE49-F238E27FC236}">
                <a16:creationId xmlns:a16="http://schemas.microsoft.com/office/drawing/2014/main" id="{4DD9A7F4-BF35-418C-A89F-93070525C8F5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  <p:sp>
        <p:nvSpPr>
          <p:cNvPr id="40" name="Google Shape;190;p29">
            <a:extLst>
              <a:ext uri="{FF2B5EF4-FFF2-40B4-BE49-F238E27FC236}">
                <a16:creationId xmlns:a16="http://schemas.microsoft.com/office/drawing/2014/main" id="{1233E068-EC09-4F76-B2CB-7CD591F0F0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2279" y="183124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aimed for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20;p21">
            <a:extLst>
              <a:ext uri="{FF2B5EF4-FFF2-40B4-BE49-F238E27FC236}">
                <a16:creationId xmlns:a16="http://schemas.microsoft.com/office/drawing/2014/main" id="{FDAF7CCE-706B-4140-9491-84AE12D6BA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4" name="Google Shape;67;p14">
            <a:extLst>
              <a:ext uri="{FF2B5EF4-FFF2-40B4-BE49-F238E27FC236}">
                <a16:creationId xmlns:a16="http://schemas.microsoft.com/office/drawing/2014/main" id="{1A06F291-88A8-4B71-AEA1-75AA33BE40F4}"/>
              </a:ext>
            </a:extLst>
          </p:cNvPr>
          <p:cNvSpPr txBox="1">
            <a:spLocks/>
          </p:cNvSpPr>
          <p:nvPr/>
        </p:nvSpPr>
        <p:spPr>
          <a:xfrm>
            <a:off x="374010" y="1971923"/>
            <a:ext cx="8312790" cy="2985990"/>
          </a:xfrm>
          <a:prstGeom prst="roundRect">
            <a:avLst>
              <a:gd name="adj" fmla="val 3898"/>
            </a:avLst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FFFFCC"/>
              </a:gs>
            </a:gsLst>
            <a:lin ang="2700000" scaled="1"/>
            <a:tileRect/>
          </a:gradFill>
          <a:ln>
            <a:solidFill>
              <a:srgbClr val="EE230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/>
              <a:t>			</a:t>
            </a:r>
          </a:p>
        </p:txBody>
      </p:sp>
      <p:sp>
        <p:nvSpPr>
          <p:cNvPr id="47" name="矩形: 对角圆角 46">
            <a:extLst>
              <a:ext uri="{FF2B5EF4-FFF2-40B4-BE49-F238E27FC236}">
                <a16:creationId xmlns:a16="http://schemas.microsoft.com/office/drawing/2014/main" id="{9A8C38A9-7F87-4FE9-81C5-57A7F6BA2E89}"/>
              </a:ext>
            </a:extLst>
          </p:cNvPr>
          <p:cNvSpPr/>
          <p:nvPr/>
        </p:nvSpPr>
        <p:spPr>
          <a:xfrm>
            <a:off x="453523" y="1135463"/>
            <a:ext cx="1844702" cy="693516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57" name="矩形: 剪去对角 56">
            <a:extLst>
              <a:ext uri="{FF2B5EF4-FFF2-40B4-BE49-F238E27FC236}">
                <a16:creationId xmlns:a16="http://schemas.microsoft.com/office/drawing/2014/main" id="{4573CB27-A504-46B1-8D37-26587AC3EFC5}"/>
              </a:ext>
            </a:extLst>
          </p:cNvPr>
          <p:cNvSpPr/>
          <p:nvPr/>
        </p:nvSpPr>
        <p:spPr>
          <a:xfrm>
            <a:off x="5001370" y="1155256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79C1782F-2DCE-4D65-8A25-1748C8D70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-78113" y="1751484"/>
            <a:ext cx="1546221" cy="746666"/>
          </a:xfrm>
          <a:prstGeom prst="rect">
            <a:avLst/>
          </a:prstGeom>
        </p:spPr>
      </p:pic>
      <p:sp>
        <p:nvSpPr>
          <p:cNvPr id="63" name="Google Shape;190;p29">
            <a:extLst>
              <a:ext uri="{FF2B5EF4-FFF2-40B4-BE49-F238E27FC236}">
                <a16:creationId xmlns:a16="http://schemas.microsoft.com/office/drawing/2014/main" id="{225B386B-C21F-4F56-A271-1C55243A76D5}"/>
              </a:ext>
            </a:extLst>
          </p:cNvPr>
          <p:cNvSpPr txBox="1">
            <a:spLocks/>
          </p:cNvSpPr>
          <p:nvPr/>
        </p:nvSpPr>
        <p:spPr>
          <a:xfrm>
            <a:off x="374010" y="244210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dirty="0"/>
              <a:t>We accomplished</a:t>
            </a: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44A6DAB2-20DB-4AF3-B974-17368AD508E1}"/>
              </a:ext>
            </a:extLst>
          </p:cNvPr>
          <p:cNvCxnSpPr>
            <a:cxnSpLocks/>
          </p:cNvCxnSpPr>
          <p:nvPr/>
        </p:nvCxnSpPr>
        <p:spPr>
          <a:xfrm flipH="1">
            <a:off x="4581725" y="1226111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Google Shape;69;p14">
            <a:extLst>
              <a:ext uri="{FF2B5EF4-FFF2-40B4-BE49-F238E27FC236}">
                <a16:creationId xmlns:a16="http://schemas.microsoft.com/office/drawing/2014/main" id="{931247C5-7F01-624A-A430-7626B3EE89BF}"/>
              </a:ext>
            </a:extLst>
          </p:cNvPr>
          <p:cNvSpPr txBox="1">
            <a:spLocks/>
          </p:cNvSpPr>
          <p:nvPr/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8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fld id="{00000000-1234-1234-1234-123412341234}" type="slidenum">
              <a:rPr lang="en" smtClean="0"/>
              <a:pPr/>
              <a:t>6</a:t>
            </a:fld>
            <a:endParaRPr lang="en"/>
          </a:p>
        </p:txBody>
      </p:sp>
      <p:sp>
        <p:nvSpPr>
          <p:cNvPr id="25" name="矩形: 对角圆角 15">
            <a:extLst>
              <a:ext uri="{FF2B5EF4-FFF2-40B4-BE49-F238E27FC236}">
                <a16:creationId xmlns:a16="http://schemas.microsoft.com/office/drawing/2014/main" id="{9DAE151B-329B-014E-BF32-F798966EB1B3}"/>
              </a:ext>
            </a:extLst>
          </p:cNvPr>
          <p:cNvSpPr/>
          <p:nvPr/>
        </p:nvSpPr>
        <p:spPr>
          <a:xfrm>
            <a:off x="437928" y="243163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27" name="矩形: 对角圆角 16">
            <a:extLst>
              <a:ext uri="{FF2B5EF4-FFF2-40B4-BE49-F238E27FC236}">
                <a16:creationId xmlns:a16="http://schemas.microsoft.com/office/drawing/2014/main" id="{A8197BDA-EC12-7D4C-8EB9-79CB6EAEF613}"/>
              </a:ext>
            </a:extLst>
          </p:cNvPr>
          <p:cNvSpPr/>
          <p:nvPr/>
        </p:nvSpPr>
        <p:spPr>
          <a:xfrm>
            <a:off x="2498973" y="246568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28" name="矩形: 对角圆角 17">
            <a:extLst>
              <a:ext uri="{FF2B5EF4-FFF2-40B4-BE49-F238E27FC236}">
                <a16:creationId xmlns:a16="http://schemas.microsoft.com/office/drawing/2014/main" id="{A1948EE0-6FE5-9342-AE95-8C62E5A10E4C}"/>
              </a:ext>
            </a:extLst>
          </p:cNvPr>
          <p:cNvSpPr/>
          <p:nvPr/>
        </p:nvSpPr>
        <p:spPr>
          <a:xfrm>
            <a:off x="417667" y="331298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34" name="矩形: 对角圆角 18">
            <a:extLst>
              <a:ext uri="{FF2B5EF4-FFF2-40B4-BE49-F238E27FC236}">
                <a16:creationId xmlns:a16="http://schemas.microsoft.com/office/drawing/2014/main" id="{7F472E3B-7937-9848-A79B-D081E4249366}"/>
              </a:ext>
            </a:extLst>
          </p:cNvPr>
          <p:cNvSpPr/>
          <p:nvPr/>
        </p:nvSpPr>
        <p:spPr>
          <a:xfrm>
            <a:off x="2474036" y="331298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35" name="矩形: 对角圆角 19">
            <a:extLst>
              <a:ext uri="{FF2B5EF4-FFF2-40B4-BE49-F238E27FC236}">
                <a16:creationId xmlns:a16="http://schemas.microsoft.com/office/drawing/2014/main" id="{1F6770C2-B406-634C-843E-BFED7991306C}"/>
              </a:ext>
            </a:extLst>
          </p:cNvPr>
          <p:cNvSpPr/>
          <p:nvPr/>
        </p:nvSpPr>
        <p:spPr>
          <a:xfrm>
            <a:off x="385423" y="413034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36" name="矩形: 对角圆角 20">
            <a:extLst>
              <a:ext uri="{FF2B5EF4-FFF2-40B4-BE49-F238E27FC236}">
                <a16:creationId xmlns:a16="http://schemas.microsoft.com/office/drawing/2014/main" id="{931F138B-CDC0-2D48-9EA9-693D6585832D}"/>
              </a:ext>
            </a:extLst>
          </p:cNvPr>
          <p:cNvSpPr/>
          <p:nvPr/>
        </p:nvSpPr>
        <p:spPr>
          <a:xfrm>
            <a:off x="2500817" y="413034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37" name="矩形: 剪去对角 25">
            <a:extLst>
              <a:ext uri="{FF2B5EF4-FFF2-40B4-BE49-F238E27FC236}">
                <a16:creationId xmlns:a16="http://schemas.microsoft.com/office/drawing/2014/main" id="{650BA4A3-6876-FC44-9465-8BA2ABA78B6F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38" name="矩形: 剪去对角 26">
            <a:extLst>
              <a:ext uri="{FF2B5EF4-FFF2-40B4-BE49-F238E27FC236}">
                <a16:creationId xmlns:a16="http://schemas.microsoft.com/office/drawing/2014/main" id="{BB9C7952-FFA9-034E-9249-6B76B3471451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40" name="矩形: 剪去对角 27">
            <a:extLst>
              <a:ext uri="{FF2B5EF4-FFF2-40B4-BE49-F238E27FC236}">
                <a16:creationId xmlns:a16="http://schemas.microsoft.com/office/drawing/2014/main" id="{441F7F96-A9A4-274C-8719-BFAF2258767E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1" name="矩形: 剪去对角 28">
            <a:extLst>
              <a:ext uri="{FF2B5EF4-FFF2-40B4-BE49-F238E27FC236}">
                <a16:creationId xmlns:a16="http://schemas.microsoft.com/office/drawing/2014/main" id="{3567AEBB-4CEB-A541-A016-20BBED24EC00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42" name="矩形: 剪去对角 29">
            <a:extLst>
              <a:ext uri="{FF2B5EF4-FFF2-40B4-BE49-F238E27FC236}">
                <a16:creationId xmlns:a16="http://schemas.microsoft.com/office/drawing/2014/main" id="{E3E5E4B1-32AD-EC4F-8AD7-90F3C9A6992B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43" name="矩形: 剪去对角 37">
            <a:extLst>
              <a:ext uri="{FF2B5EF4-FFF2-40B4-BE49-F238E27FC236}">
                <a16:creationId xmlns:a16="http://schemas.microsoft.com/office/drawing/2014/main" id="{7AE667C6-1274-4244-92E7-395E3F8F4EBF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625B5-3402-4FA0-AB2A-33A5D983E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8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78B86F-4162-4E9A-9786-22162C7C9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8346" y="1774503"/>
            <a:ext cx="3220674" cy="2799249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Problems </a:t>
            </a:r>
          </a:p>
          <a:p>
            <a:r>
              <a:rPr lang="en-US" sz="1800" dirty="0"/>
              <a:t>- Synchronizing playback across multiple listeners</a:t>
            </a:r>
          </a:p>
          <a:p>
            <a:r>
              <a:rPr lang="en-US" sz="1800" dirty="0"/>
              <a:t>    - Cannot play the song we want to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74866B-BBC5-43B6-AAD9-EF4FB2AB952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759512" y="1774503"/>
            <a:ext cx="3784288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Proposed solutions</a:t>
            </a:r>
          </a:p>
          <a:p>
            <a:r>
              <a:rPr lang="en-US" sz="1800" dirty="0"/>
              <a:t>Sending </a:t>
            </a:r>
            <a:r>
              <a:rPr lang="en-US" sz="1800" dirty="0" err="1"/>
              <a:t>song_id</a:t>
            </a:r>
            <a:r>
              <a:rPr lang="en-US" sz="1800" dirty="0"/>
              <a:t> + offset to each listener so the client can start playback at the right time</a:t>
            </a:r>
          </a:p>
          <a:p>
            <a:r>
              <a:rPr lang="en-US" sz="1800" dirty="0"/>
              <a:t>Possibly pivot to using YouTube API, which has better support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55119AF-B6BD-4D23-9F7B-E092D92F53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4130328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EE14BC-85A0-4A14-9692-2557BE5C0D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2F3D18D-08DF-4C9B-98F3-0188FA76F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7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09FB59D1-C1C9-4F9A-B0B3-4F037253C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740" y="1774502"/>
            <a:ext cx="3108960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</a:t>
            </a:r>
          </a:p>
          <a:p>
            <a:r>
              <a:rPr lang="en-US" sz="1800" dirty="0"/>
              <a:t> Some parts of Spotify API are in beta and not fully functional...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6CAC7256-B9B1-45C0-AED6-F58BA55B203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24926" y="1774501"/>
            <a:ext cx="3901654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1800" b="1" dirty="0"/>
              <a:t>Proposed solution</a:t>
            </a:r>
            <a:endParaRPr lang="en-US" sz="1800" dirty="0"/>
          </a:p>
          <a:p>
            <a:r>
              <a:rPr lang="en-US" sz="1800" dirty="0"/>
              <a:t>Unfortunately, so far we could not find a perfect way to solve this problem. For the next week, we are going to do more research.</a:t>
            </a:r>
          </a:p>
          <a:p>
            <a:r>
              <a:rPr lang="en-US" sz="1800" dirty="0"/>
              <a:t>A back up plan is </a:t>
            </a:r>
            <a:r>
              <a:rPr lang="en-US" sz="1800" dirty="0" err="1"/>
              <a:t>Youtube</a:t>
            </a:r>
            <a:r>
              <a:rPr lang="en-US" sz="1800" dirty="0"/>
              <a:t> API, which has better support and easier </a:t>
            </a:r>
            <a:r>
              <a:rPr lang="en-US" sz="1800" dirty="0" err="1"/>
              <a:t>authentification</a:t>
            </a:r>
            <a:endParaRPr lang="en-US" sz="1800" dirty="0"/>
          </a:p>
        </p:txBody>
      </p:sp>
      <p:pic>
        <p:nvPicPr>
          <p:cNvPr id="1028" name="Picture 4" descr="https://scontent.fagc2-1.fna.fbcdn.net/v/t1.15752-9/45483823_1143447822497179_2580355130972962816_n.png?_nc_cat=102&amp;_nc_ht=scontent.fagc2-1.fna&amp;oh=8e2c220f4f0e5c1389baef2830c4e004&amp;oe=5C44673E">
            <a:extLst>
              <a:ext uri="{FF2B5EF4-FFF2-40B4-BE49-F238E27FC236}">
                <a16:creationId xmlns:a16="http://schemas.microsoft.com/office/drawing/2014/main" id="{435EA0F9-ABAA-4F22-864C-0CB07FB46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3574" y="1427147"/>
            <a:ext cx="4844358" cy="400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09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2B6009-DEE1-4A50-B51E-0D4555921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5" y="1219294"/>
            <a:ext cx="1546221" cy="7466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BD05EDA-1CC8-402E-B018-11445987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4" y="2860972"/>
            <a:ext cx="1546221" cy="74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1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</TotalTime>
  <Words>421</Words>
  <Application>Microsoft Macintosh PowerPoint</Application>
  <PresentationFormat>On-screen Show (16:9)</PresentationFormat>
  <Paragraphs>102</Paragraphs>
  <Slides>13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宋体</vt:lpstr>
      <vt:lpstr>Lato</vt:lpstr>
      <vt:lpstr>Lato Light</vt:lpstr>
      <vt:lpstr>Lato Hairline</vt:lpstr>
      <vt:lpstr>Eglamour template</vt:lpstr>
      <vt:lpstr> A Music Sharing App</vt:lpstr>
      <vt:lpstr>What is Hot Pot?</vt:lpstr>
      <vt:lpstr>Our Schedule</vt:lpstr>
      <vt:lpstr>PowerPoint Presentation</vt:lpstr>
      <vt:lpstr>We aimed for</vt:lpstr>
      <vt:lpstr> </vt:lpstr>
      <vt:lpstr>Problems &amp; Progress</vt:lpstr>
      <vt:lpstr>Problems &amp; Progress</vt:lpstr>
      <vt:lpstr>Our Schedule</vt:lpstr>
      <vt:lpstr>Moving on to Next Week</vt:lpstr>
      <vt:lpstr>PowerPoint Presentation</vt:lpstr>
      <vt:lpstr>Summary:  we are Team 26, Our project: Hot Pot is a Music Sharing App, which supports: </vt:lpstr>
      <vt:lpstr>Thanks!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Music Sharing App</dc:title>
  <dc:creator>thriller6767</dc:creator>
  <cp:lastModifiedBy>ssk1</cp:lastModifiedBy>
  <cp:revision>28</cp:revision>
  <dcterms:modified xsi:type="dcterms:W3CDTF">2018-11-05T19:47:28Z</dcterms:modified>
</cp:coreProperties>
</file>